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62" r:id="rId4"/>
    <p:sldId id="263" r:id="rId5"/>
    <p:sldId id="264" r:id="rId6"/>
    <p:sldId id="265" r:id="rId7"/>
    <p:sldId id="274" r:id="rId8"/>
    <p:sldId id="266" r:id="rId9"/>
    <p:sldId id="276" r:id="rId10"/>
    <p:sldId id="277" r:id="rId11"/>
    <p:sldId id="267" r:id="rId12"/>
    <p:sldId id="268" r:id="rId13"/>
    <p:sldId id="278" r:id="rId14"/>
    <p:sldId id="279" r:id="rId15"/>
    <p:sldId id="275" r:id="rId16"/>
    <p:sldId id="269" r:id="rId17"/>
    <p:sldId id="270" r:id="rId18"/>
    <p:sldId id="271" r:id="rId19"/>
    <p:sldId id="272" r:id="rId20"/>
    <p:sldId id="273" r:id="rId21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</p:showPr>
  <p:clrMru>
    <a:srgbClr val="3998D3"/>
    <a:srgbClr val="33CCFF"/>
    <a:srgbClr val="03C6ED"/>
    <a:srgbClr val="3E89CE"/>
    <a:srgbClr val="00004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9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CDC0AB-7D98-4F58-966B-4A506AF56D26}" type="datetimeFigureOut">
              <a:rPr lang="es-AR" smtClean="0"/>
              <a:pPr/>
              <a:t>18/08/2014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04073-E711-4344-BAA1-AC10327C45B5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="" xmlns:p14="http://schemas.microsoft.com/office/powerpoint/2010/main" val="1112841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8A2D-0CCA-46B7-90A9-EAF9A8A54766}" type="datetime1">
              <a:rPr lang="es-AR" smtClean="0"/>
              <a:pPr/>
              <a:t>18/08/2014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="" xmlns:p14="http://schemas.microsoft.com/office/powerpoint/2010/main" val="1577489023"/>
      </p:ext>
    </p:extLst>
  </p:cSld>
  <p:clrMapOvr>
    <a:masterClrMapping/>
  </p:clrMapOvr>
  <p:transition advTm="24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3296"/>
            <a:ext cx="9144000" cy="589280"/>
          </a:xfrm>
          <a:prstGeom prst="rect">
            <a:avLst/>
          </a:prstGeom>
        </p:spPr>
      </p:pic>
      <p:sp>
        <p:nvSpPr>
          <p:cNvPr id="10" name="9 Rectángulo"/>
          <p:cNvSpPr/>
          <p:nvPr userDrawn="1"/>
        </p:nvSpPr>
        <p:spPr>
          <a:xfrm>
            <a:off x="8676456" y="0"/>
            <a:ext cx="256387" cy="343426"/>
          </a:xfrm>
          <a:prstGeom prst="rect">
            <a:avLst/>
          </a:prstGeom>
          <a:solidFill>
            <a:srgbClr val="3998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2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804248" y="19098"/>
            <a:ext cx="2133600" cy="360040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4060871E-E41D-4829-883A-8F06A9979A9B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="" xmlns:p14="http://schemas.microsoft.com/office/powerpoint/2010/main" val="1084678243"/>
      </p:ext>
    </p:extLst>
  </p:cSld>
  <p:clrMapOvr>
    <a:masterClrMapping/>
  </p:clrMapOvr>
  <p:transition advTm="24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694B-FBF3-46C9-916A-D2BFB661C8ED}" type="datetime1">
              <a:rPr lang="es-AR" smtClean="0"/>
              <a:pPr/>
              <a:t>18/08/2014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="" xmlns:p14="http://schemas.microsoft.com/office/powerpoint/2010/main" val="1336676089"/>
      </p:ext>
    </p:extLst>
  </p:cSld>
  <p:clrMapOvr>
    <a:masterClrMapping/>
  </p:clrMapOvr>
  <p:transition advTm="24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52470-5CDC-4EBD-8525-8C1589917915}" type="datetime1">
              <a:rPr lang="es-AR" smtClean="0"/>
              <a:pPr/>
              <a:t>18/08/2014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="" xmlns:p14="http://schemas.microsoft.com/office/powerpoint/2010/main" val="1692831219"/>
      </p:ext>
    </p:extLst>
  </p:cSld>
  <p:clrMapOvr>
    <a:masterClrMapping/>
  </p:clrMapOvr>
  <p:transition advTm="24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EC878-0D6F-444C-AC6C-C9869816AF9B}" type="datetime1">
              <a:rPr lang="es-AR" smtClean="0"/>
              <a:pPr/>
              <a:t>18/08/2014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="" xmlns:p14="http://schemas.microsoft.com/office/powerpoint/2010/main" val="3676630008"/>
      </p:ext>
    </p:extLst>
  </p:cSld>
  <p:clrMapOvr>
    <a:masterClrMapping/>
  </p:clrMapOvr>
  <p:transition advTm="24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36FDC-739C-49D9-9362-88A6DC281185}" type="datetime1">
              <a:rPr lang="es-AR" smtClean="0"/>
              <a:pPr/>
              <a:t>18/08/2014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="" xmlns:p14="http://schemas.microsoft.com/office/powerpoint/2010/main" val="3654675016"/>
      </p:ext>
    </p:extLst>
  </p:cSld>
  <p:clrMapOvr>
    <a:masterClrMapping/>
  </p:clrMapOvr>
  <p:transition advTm="24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C1EF-DD51-4EA9-8AE7-093B3C1C6062}" type="datetime1">
              <a:rPr lang="es-AR" smtClean="0"/>
              <a:pPr/>
              <a:t>18/08/2014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="" xmlns:p14="http://schemas.microsoft.com/office/powerpoint/2010/main" val="3701540402"/>
      </p:ext>
    </p:extLst>
  </p:cSld>
  <p:clrMapOvr>
    <a:masterClrMapping/>
  </p:clrMapOvr>
  <p:transition advTm="24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B3800-3150-448B-BF33-A9C618F1C5B8}" type="datetime1">
              <a:rPr lang="es-AR" smtClean="0"/>
              <a:pPr/>
              <a:t>18/08/2014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="" xmlns:p14="http://schemas.microsoft.com/office/powerpoint/2010/main" val="3943319829"/>
      </p:ext>
    </p:extLst>
  </p:cSld>
  <p:clrMapOvr>
    <a:masterClrMapping/>
  </p:clrMapOvr>
  <p:transition advTm="24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46292-C38E-45F5-9C44-3CFD43DB77B8}" type="datetime1">
              <a:rPr lang="es-AR" smtClean="0"/>
              <a:pPr/>
              <a:t>18/08/2014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="" xmlns:p14="http://schemas.microsoft.com/office/powerpoint/2010/main" val="413704733"/>
      </p:ext>
    </p:extLst>
  </p:cSld>
  <p:clrMapOvr>
    <a:masterClrMapping/>
  </p:clrMapOvr>
  <p:transition advTm="24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7C7F4-712B-4B5D-9540-223FA2173CDC}" type="datetime1">
              <a:rPr lang="es-AR" smtClean="0"/>
              <a:pPr/>
              <a:t>18/08/2014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="" xmlns:p14="http://schemas.microsoft.com/office/powerpoint/2010/main" val="1748516224"/>
      </p:ext>
    </p:extLst>
  </p:cSld>
  <p:clrMapOvr>
    <a:masterClrMapping/>
  </p:clrMapOvr>
  <p:transition advTm="24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186F8-34B3-4EF4-BEDB-C9A441451F19}" type="datetime1">
              <a:rPr lang="es-AR" smtClean="0"/>
              <a:pPr/>
              <a:t>18/08/2014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="" xmlns:p14="http://schemas.microsoft.com/office/powerpoint/2010/main" val="236365474"/>
      </p:ext>
    </p:extLst>
  </p:cSld>
  <p:clrMapOvr>
    <a:masterClrMapping/>
  </p:clrMapOvr>
  <p:transition advTm="24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2C7EB-75BA-4172-B2B4-4AFB7932B042}" type="datetime1">
              <a:rPr lang="es-AR" smtClean="0"/>
              <a:pPr/>
              <a:t>18/08/2014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60871E-E41D-4829-883A-8F06A9979A9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="" xmlns:p14="http://schemas.microsoft.com/office/powerpoint/2010/main" val="551027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24000">
    <p:fade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1</a:t>
            </a:fld>
            <a:endParaRPr lang="es-AR"/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25"/>
            <a:ext cx="9144000" cy="68435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1497404"/>
      </p:ext>
    </p:extLst>
  </p:cSld>
  <p:clrMapOvr>
    <a:masterClrMapping/>
  </p:clrMapOvr>
  <p:transition advClick="0" advTm="24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327635" y="981889"/>
            <a:ext cx="223625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200" dirty="0" smtClean="0">
                <a:solidFill>
                  <a:schemeClr val="bg1"/>
                </a:solidFill>
                <a:latin typeface="HelveticaNeueLT Std" pitchFamily="34" charset="0"/>
              </a:rPr>
              <a:t>Nombre cátedra</a:t>
            </a:r>
            <a:endParaRPr lang="es-AR" sz="2200" dirty="0">
              <a:solidFill>
                <a:schemeClr val="bg1"/>
              </a:solidFill>
              <a:latin typeface="HelveticaNeueLT Std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3C6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6 CuadroTexto"/>
          <p:cNvSpPr txBox="1"/>
          <p:nvPr/>
        </p:nvSpPr>
        <p:spPr>
          <a:xfrm>
            <a:off x="1403648" y="1268760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dirty="0" smtClean="0">
                <a:solidFill>
                  <a:schemeClr val="bg1"/>
                </a:solidFill>
              </a:rPr>
              <a:t>ILUMINACIÓN y  CÁMARA I</a:t>
            </a:r>
          </a:p>
          <a:p>
            <a:r>
              <a:rPr lang="es-ES" sz="1500" dirty="0" smtClean="0">
                <a:solidFill>
                  <a:schemeClr val="bg1"/>
                </a:solidFill>
              </a:rPr>
              <a:t>Diseño de Imagen y Sonido</a:t>
            </a:r>
            <a:endParaRPr lang="es-AR" sz="1500" dirty="0">
              <a:solidFill>
                <a:schemeClr val="bg1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434013" y="908720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  <a:latin typeface="+mj-lt"/>
              </a:rPr>
              <a:t>Cátedra</a:t>
            </a:r>
            <a:endParaRPr lang="es-AR" sz="2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2" name="1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968" y="6135236"/>
            <a:ext cx="1942456" cy="46211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30854573"/>
      </p:ext>
    </p:extLst>
  </p:cSld>
  <p:clrMapOvr>
    <a:masterClrMapping/>
  </p:clrMapOvr>
  <p:transition advClick="0" advTm="24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3</a:t>
            </a:fld>
            <a:endParaRPr lang="es-AR" dirty="0"/>
          </a:p>
        </p:txBody>
      </p:sp>
      <p:sp>
        <p:nvSpPr>
          <p:cNvPr id="6" name="5 CuadroTexto"/>
          <p:cNvSpPr txBox="1"/>
          <p:nvPr/>
        </p:nvSpPr>
        <p:spPr>
          <a:xfrm>
            <a:off x="857224" y="762073"/>
            <a:ext cx="757242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PROGRAMA DE LA MATERIA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dirty="0" smtClean="0"/>
              <a:t>El objetivo principal es formar al alumno en las técnicas y procedimientos que se utilizan en los procesos de diseño y captura de imágenes.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dirty="0" smtClean="0"/>
              <a:t>Dicha formación incluye la utilización y manejo de los aparatos de captura, la manipulación de la imagen a través de la iluminación y el aprendizaje de los mecanismos de reproducción.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dirty="0" smtClean="0"/>
              <a:t>Aunque el objetivo principal es la formación a nivel técnico, el programa incluye diversas aproximaciones a las miradas y análisis de la estética implicada en el diseño fotográfico.</a:t>
            </a:r>
          </a:p>
          <a:p>
            <a:pPr>
              <a:lnSpc>
                <a:spcPct val="150000"/>
              </a:lnSpc>
            </a:pPr>
            <a:endParaRPr lang="es-AR" dirty="0"/>
          </a:p>
        </p:txBody>
      </p:sp>
    </p:spTree>
    <p:extLst>
      <p:ext uri="{BB962C8B-B14F-4D97-AF65-F5344CB8AC3E}">
        <p14:creationId xmlns="" xmlns:p14="http://schemas.microsoft.com/office/powerpoint/2010/main" val="3211507329"/>
      </p:ext>
    </p:extLst>
  </p:cSld>
  <p:clrMapOvr>
    <a:masterClrMapping/>
  </p:clrMapOvr>
  <p:transition advClick="0" advTm="2400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4</a:t>
            </a:fld>
            <a:endParaRPr lang="es-AR" dirty="0"/>
          </a:p>
        </p:txBody>
      </p:sp>
      <p:pic>
        <p:nvPicPr>
          <p:cNvPr id="3" name="2 Imagen" descr="set lleno by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285728"/>
            <a:ext cx="7048549" cy="5286412"/>
          </a:xfrm>
          <a:prstGeom prst="rect">
            <a:avLst/>
          </a:prstGeom>
        </p:spPr>
      </p:pic>
    </p:spTree>
  </p:cSld>
  <p:clrMapOvr>
    <a:masterClrMapping/>
  </p:clrMapOvr>
  <p:transition advClick="0" advTm="2400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5</a:t>
            </a:fld>
            <a:endParaRPr lang="es-AR" dirty="0"/>
          </a:p>
        </p:txBody>
      </p:sp>
      <p:sp>
        <p:nvSpPr>
          <p:cNvPr id="3" name="2 CuadroTexto"/>
          <p:cNvSpPr txBox="1"/>
          <p:nvPr/>
        </p:nvSpPr>
        <p:spPr>
          <a:xfrm>
            <a:off x="357158" y="762073"/>
            <a:ext cx="842968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PROCESO ENSEÑANZA-APRENDIZAJE</a:t>
            </a:r>
          </a:p>
          <a:p>
            <a:endParaRPr lang="es-ES" dirty="0" smtClean="0"/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APROXIMACION TEÓRICO-PRÁCTICA</a:t>
            </a:r>
          </a:p>
          <a:p>
            <a:pPr>
              <a:buFont typeface="Arial" pitchFamily="34" charset="0"/>
              <a:buChar char="•"/>
            </a:pPr>
            <a:endParaRPr lang="es-ES" dirty="0" smtClean="0"/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TRABAJO EN COMISIONES PROMOVIENDO UNA MIRADA CERCANA DE LOS DOCENTES AL DESEMPEÑO INDIVIDUAL.</a:t>
            </a:r>
          </a:p>
          <a:p>
            <a:pPr>
              <a:buFont typeface="Arial" pitchFamily="34" charset="0"/>
              <a:buChar char="•"/>
            </a:pPr>
            <a:endParaRPr lang="es-ES" dirty="0" smtClean="0"/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CORRECCIONES COLECTIVAS EN CADA  CLASE.</a:t>
            </a:r>
          </a:p>
          <a:p>
            <a:pPr>
              <a:buFont typeface="Arial" pitchFamily="34" charset="0"/>
              <a:buChar char="•"/>
            </a:pPr>
            <a:endParaRPr lang="es-ES" dirty="0" smtClean="0"/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DEVOLUCIONES PERSONALIZADAS DE LOS TRABAJOS PRÁCTICOS.</a:t>
            </a:r>
          </a:p>
          <a:p>
            <a:pPr>
              <a:buFont typeface="Arial" pitchFamily="34" charset="0"/>
              <a:buChar char="•"/>
            </a:pPr>
            <a:endParaRPr lang="es-ES" dirty="0" smtClean="0"/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DESARROLLO DE PROCEDIMIENTOS DE CRITICA Y  AUTOEVALUACIÓN.  </a:t>
            </a:r>
          </a:p>
          <a:p>
            <a:pPr>
              <a:buFont typeface="Arial" pitchFamily="34" charset="0"/>
              <a:buChar char="•"/>
            </a:pPr>
            <a:endParaRPr lang="es-ES" dirty="0" smtClean="0"/>
          </a:p>
          <a:p>
            <a:pPr>
              <a:buFont typeface="Arial" pitchFamily="34" charset="0"/>
              <a:buChar char="•"/>
            </a:pPr>
            <a:endParaRPr lang="es-ES" dirty="0" smtClean="0"/>
          </a:p>
        </p:txBody>
      </p:sp>
    </p:spTree>
  </p:cSld>
  <p:clrMapOvr>
    <a:masterClrMapping/>
  </p:clrMapOvr>
  <p:transition advClick="0" advTm="24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6</a:t>
            </a:fld>
            <a:endParaRPr lang="es-AR" dirty="0"/>
          </a:p>
        </p:txBody>
      </p:sp>
      <p:pic>
        <p:nvPicPr>
          <p:cNvPr id="4" name="3 Imagen" descr="IMG00122-20130807-11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5" y="17835"/>
            <a:ext cx="8072494" cy="6054371"/>
          </a:xfrm>
          <a:prstGeom prst="rect">
            <a:avLst/>
          </a:prstGeom>
        </p:spPr>
      </p:pic>
    </p:spTree>
  </p:cSld>
  <p:clrMapOvr>
    <a:masterClrMapping/>
  </p:clrMapOvr>
  <p:transition advClick="0" advTm="24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7</a:t>
            </a:fld>
            <a:endParaRPr lang="es-AR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0214" y="24768"/>
            <a:ext cx="7968000" cy="59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 advTm="2400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8</a:t>
            </a:fld>
            <a:endParaRPr lang="es-AR" dirty="0"/>
          </a:p>
        </p:txBody>
      </p:sp>
      <p:sp>
        <p:nvSpPr>
          <p:cNvPr id="3" name="2 CuadroTexto"/>
          <p:cNvSpPr txBox="1"/>
          <p:nvPr/>
        </p:nvSpPr>
        <p:spPr>
          <a:xfrm>
            <a:off x="357158" y="762073"/>
            <a:ext cx="84296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 smtClean="0"/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SE PROPICIA LA PARTICIPACIÓN DE TODOS LOS DOCENTES, ESTIMULANDO SU DESARROLLO Y FORMACIÓN. </a:t>
            </a:r>
          </a:p>
          <a:p>
            <a:pPr>
              <a:buFont typeface="Arial" pitchFamily="34" charset="0"/>
              <a:buChar char="•"/>
            </a:pPr>
            <a:endParaRPr lang="es-ES" dirty="0" smtClean="0"/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LOS TRABAJOS PRÀCTICOS ESTÁN ORIENTADOS A LA PUESTA EN PRÁCTICA DE LOS APRENDIZAJES TEÓRICOS.</a:t>
            </a:r>
          </a:p>
          <a:p>
            <a:pPr>
              <a:buFont typeface="Arial" pitchFamily="34" charset="0"/>
              <a:buChar char="•"/>
            </a:pPr>
            <a:endParaRPr lang="es-ES" dirty="0" smtClean="0"/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SE ESTIMULA EN FORMA PERMANENTE LA IDEA DE COMPLEMENTACIÓN ENTRE LOS DIFERENTES SABERES Y MATERIAS.</a:t>
            </a:r>
          </a:p>
          <a:p>
            <a:pPr>
              <a:buFont typeface="Arial" pitchFamily="34" charset="0"/>
              <a:buChar char="•"/>
            </a:pPr>
            <a:endParaRPr lang="es-ES" dirty="0" smtClean="0"/>
          </a:p>
          <a:p>
            <a:pPr>
              <a:buFont typeface="Arial" pitchFamily="34" charset="0"/>
              <a:buChar char="•"/>
            </a:pPr>
            <a:endParaRPr lang="es-ES" dirty="0" smtClean="0"/>
          </a:p>
          <a:p>
            <a:pPr>
              <a:buFont typeface="Arial" pitchFamily="34" charset="0"/>
              <a:buChar char="•"/>
            </a:pPr>
            <a:endParaRPr lang="es-ES" dirty="0" smtClean="0"/>
          </a:p>
        </p:txBody>
      </p:sp>
    </p:spTree>
  </p:cSld>
  <p:clrMapOvr>
    <a:masterClrMapping/>
  </p:clrMapOvr>
  <p:transition advClick="0" advTm="2400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9</a:t>
            </a:fld>
            <a:endParaRPr lang="es-AR" dirty="0"/>
          </a:p>
        </p:txBody>
      </p:sp>
      <p:pic>
        <p:nvPicPr>
          <p:cNvPr id="4" name="3 Imagen" descr="DSC0797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142852"/>
            <a:ext cx="7810554" cy="5857916"/>
          </a:xfrm>
          <a:prstGeom prst="rect">
            <a:avLst/>
          </a:prstGeom>
        </p:spPr>
      </p:pic>
    </p:spTree>
  </p:cSld>
  <p:clrMapOvr>
    <a:masterClrMapping/>
  </p:clrMapOvr>
  <p:transition advTm="24000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10</a:t>
            </a:fld>
            <a:endParaRPr lang="es-AR" dirty="0"/>
          </a:p>
        </p:txBody>
      </p:sp>
      <p:sp>
        <p:nvSpPr>
          <p:cNvPr id="3" name="2 CuadroTexto"/>
          <p:cNvSpPr txBox="1"/>
          <p:nvPr/>
        </p:nvSpPr>
        <p:spPr>
          <a:xfrm>
            <a:off x="357158" y="762073"/>
            <a:ext cx="84296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 smtClean="0"/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SE REALIZAN DOS TP FOTOGRÁFICOS  Y UN TP EN VIDEO.</a:t>
            </a:r>
          </a:p>
          <a:p>
            <a:pPr>
              <a:buFont typeface="Arial" pitchFamily="34" charset="0"/>
              <a:buChar char="•"/>
            </a:pPr>
            <a:endParaRPr lang="es-ES" dirty="0" smtClean="0"/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EN EL TP EN VIDEO LOS ALUMNOS DEBEN APLICAR TODOS LOS CONOCIMIENTOS ADQUIRIDOS DURANTE LA CURSADA.</a:t>
            </a:r>
          </a:p>
          <a:p>
            <a:pPr>
              <a:buFont typeface="Arial" pitchFamily="34" charset="0"/>
              <a:buChar char="•"/>
            </a:pPr>
            <a:endParaRPr lang="es-ES" dirty="0" smtClean="0"/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SE REALIZAN TRES PREENTREGAS Y UNA ENTREGA FINAL</a:t>
            </a:r>
          </a:p>
          <a:p>
            <a:pPr>
              <a:buFont typeface="Arial" pitchFamily="34" charset="0"/>
              <a:buChar char="•"/>
            </a:pPr>
            <a:endParaRPr lang="es-ES" dirty="0" smtClean="0"/>
          </a:p>
          <a:p>
            <a:pPr>
              <a:buFont typeface="Arial" pitchFamily="34" charset="0"/>
              <a:buChar char="•"/>
            </a:pPr>
            <a:endParaRPr lang="es-ES" dirty="0" smtClean="0"/>
          </a:p>
          <a:p>
            <a:pPr>
              <a:buFont typeface="Arial" pitchFamily="34" charset="0"/>
              <a:buChar char="•"/>
            </a:pPr>
            <a:endParaRPr lang="es-ES" dirty="0" smtClean="0"/>
          </a:p>
        </p:txBody>
      </p:sp>
    </p:spTree>
  </p:cSld>
  <p:clrMapOvr>
    <a:masterClrMapping/>
  </p:clrMapOvr>
  <p:transition advTm="2400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11</a:t>
            </a:fld>
            <a:endParaRPr lang="es-AR" dirty="0"/>
          </a:p>
        </p:txBody>
      </p:sp>
      <p:pic>
        <p:nvPicPr>
          <p:cNvPr id="4" name="3 Imagen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428604"/>
            <a:ext cx="3737495" cy="2700000"/>
          </a:xfrm>
          <a:prstGeom prst="rect">
            <a:avLst/>
          </a:prstGeom>
        </p:spPr>
      </p:pic>
      <p:pic>
        <p:nvPicPr>
          <p:cNvPr id="5" name="4 Imagen" descr="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130" y="357166"/>
            <a:ext cx="3787332" cy="2736000"/>
          </a:xfrm>
          <a:prstGeom prst="rect">
            <a:avLst/>
          </a:prstGeom>
        </p:spPr>
      </p:pic>
      <p:pic>
        <p:nvPicPr>
          <p:cNvPr id="6" name="5 Imagen" descr="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2482" y="3197985"/>
            <a:ext cx="3780890" cy="2731345"/>
          </a:xfrm>
          <a:prstGeom prst="rect">
            <a:avLst/>
          </a:prstGeom>
        </p:spPr>
      </p:pic>
      <p:pic>
        <p:nvPicPr>
          <p:cNvPr id="7" name="6 Imagen" descr="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86248" y="3143248"/>
            <a:ext cx="3879778" cy="2802783"/>
          </a:xfrm>
          <a:prstGeom prst="rect">
            <a:avLst/>
          </a:prstGeom>
        </p:spPr>
      </p:pic>
    </p:spTree>
  </p:cSld>
  <p:clrMapOvr>
    <a:masterClrMapping/>
  </p:clrMapOvr>
  <p:transition advClick="0" advTm="2400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12</a:t>
            </a:fld>
            <a:endParaRPr lang="es-AR" dirty="0"/>
          </a:p>
        </p:txBody>
      </p:sp>
      <p:sp>
        <p:nvSpPr>
          <p:cNvPr id="3" name="2 CuadroTexto"/>
          <p:cNvSpPr txBox="1"/>
          <p:nvPr/>
        </p:nvSpPr>
        <p:spPr>
          <a:xfrm>
            <a:off x="357158" y="428604"/>
            <a:ext cx="842968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 smtClean="0"/>
          </a:p>
          <a:p>
            <a:r>
              <a:rPr lang="es-ES" sz="2400" dirty="0" smtClean="0"/>
              <a:t>MODALIDAD DE EVALUACION</a:t>
            </a:r>
          </a:p>
          <a:p>
            <a:endParaRPr lang="es-ES" sz="2400" dirty="0" smtClean="0"/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La cátedra evalúa a través de dos Parciales teóricos y tres Trabajos Prácticos.</a:t>
            </a:r>
          </a:p>
          <a:p>
            <a:pPr>
              <a:buFont typeface="Arial" pitchFamily="34" charset="0"/>
              <a:buChar char="•"/>
            </a:pPr>
            <a:endParaRPr lang="es-ES" dirty="0" smtClean="0"/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Los TP se visualizan siguiendo el método de pre corrección en forma colectiva, ya que se prioriza la evaluación del proceso productivo antes que el resultado final.</a:t>
            </a:r>
          </a:p>
          <a:p>
            <a:pPr>
              <a:buFont typeface="Arial" pitchFamily="34" charset="0"/>
              <a:buChar char="•"/>
            </a:pPr>
            <a:endParaRPr lang="es-ES" dirty="0" smtClean="0"/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La cátedra estimula a los alumnos a encarar los trabajos en modalidad de trabajo colectivo. </a:t>
            </a:r>
          </a:p>
          <a:p>
            <a:pPr>
              <a:buFont typeface="Arial" pitchFamily="34" charset="0"/>
              <a:buChar char="•"/>
            </a:pPr>
            <a:endParaRPr lang="es-ES" dirty="0" smtClean="0"/>
          </a:p>
          <a:p>
            <a:pPr>
              <a:buFont typeface="Arial" pitchFamily="34" charset="0"/>
              <a:buChar char="•"/>
            </a:pPr>
            <a:endParaRPr lang="es-ES" dirty="0" smtClean="0"/>
          </a:p>
          <a:p>
            <a:pPr>
              <a:buFont typeface="Arial" pitchFamily="34" charset="0"/>
              <a:buChar char="•"/>
            </a:pPr>
            <a:endParaRPr lang="es-ES" dirty="0" smtClean="0"/>
          </a:p>
        </p:txBody>
      </p:sp>
    </p:spTree>
  </p:cSld>
  <p:clrMapOvr>
    <a:masterClrMapping/>
  </p:clrMapOvr>
  <p:transition advClick="0" advTm="2400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13</a:t>
            </a:fld>
            <a:endParaRPr lang="es-AR" dirty="0"/>
          </a:p>
        </p:txBody>
      </p:sp>
      <p:pic>
        <p:nvPicPr>
          <p:cNvPr id="3" name="2 Imagen" descr="foto000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5" y="321434"/>
            <a:ext cx="8572561" cy="4822066"/>
          </a:xfrm>
          <a:prstGeom prst="rect">
            <a:avLst/>
          </a:prstGeom>
        </p:spPr>
      </p:pic>
    </p:spTree>
  </p:cSld>
  <p:clrMapOvr>
    <a:masterClrMapping/>
  </p:clrMapOvr>
  <p:transition advTm="2400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14</a:t>
            </a:fld>
            <a:endParaRPr lang="es-AR" dirty="0"/>
          </a:p>
        </p:txBody>
      </p:sp>
      <p:pic>
        <p:nvPicPr>
          <p:cNvPr id="4" name="3 Imagen" descr="foto000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428604"/>
            <a:ext cx="8890062" cy="5000660"/>
          </a:xfrm>
          <a:prstGeom prst="rect">
            <a:avLst/>
          </a:prstGeom>
        </p:spPr>
      </p:pic>
    </p:spTree>
  </p:cSld>
  <p:clrMapOvr>
    <a:masterClrMapping/>
  </p:clrMapOvr>
  <p:transition advTm="24000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15</a:t>
            </a:fld>
            <a:endParaRPr lang="es-AR" dirty="0"/>
          </a:p>
        </p:txBody>
      </p:sp>
      <p:pic>
        <p:nvPicPr>
          <p:cNvPr id="4" name="3 Imagen" descr="DSC0797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107157"/>
            <a:ext cx="7929586" cy="5947190"/>
          </a:xfrm>
          <a:prstGeom prst="rect">
            <a:avLst/>
          </a:prstGeom>
        </p:spPr>
      </p:pic>
    </p:spTree>
  </p:cSld>
  <p:clrMapOvr>
    <a:masterClrMapping/>
  </p:clrMapOvr>
  <p:transition advClick="0" advTm="24000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16</a:t>
            </a:fld>
            <a:endParaRPr lang="es-AR" dirty="0"/>
          </a:p>
        </p:txBody>
      </p:sp>
      <p:sp>
        <p:nvSpPr>
          <p:cNvPr id="3" name="2 CuadroTexto"/>
          <p:cNvSpPr txBox="1"/>
          <p:nvPr/>
        </p:nvSpPr>
        <p:spPr>
          <a:xfrm>
            <a:off x="357158" y="428604"/>
            <a:ext cx="842968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 smtClean="0"/>
          </a:p>
          <a:p>
            <a:r>
              <a:rPr lang="es-ES" sz="2400" dirty="0" smtClean="0"/>
              <a:t>MUESTRAS</a:t>
            </a:r>
          </a:p>
          <a:p>
            <a:endParaRPr lang="es-ES" sz="2400" dirty="0" smtClean="0"/>
          </a:p>
          <a:p>
            <a:pPr>
              <a:buFont typeface="Arial" pitchFamily="34" charset="0"/>
              <a:buChar char="•"/>
            </a:pPr>
            <a:r>
              <a:rPr lang="es-ES" sz="2400" dirty="0" smtClean="0"/>
              <a:t>La cátedra ha organizado muestras fotográficas para exponer trabajos prácticos de los alumnos. </a:t>
            </a:r>
          </a:p>
          <a:p>
            <a:endParaRPr lang="es-ES" sz="2400" dirty="0" smtClean="0"/>
          </a:p>
          <a:p>
            <a:pPr>
              <a:buFont typeface="Arial" pitchFamily="34" charset="0"/>
              <a:buChar char="•"/>
            </a:pPr>
            <a:endParaRPr lang="es-ES" dirty="0" smtClean="0"/>
          </a:p>
          <a:p>
            <a:pPr>
              <a:buFont typeface="Arial" pitchFamily="34" charset="0"/>
              <a:buChar char="•"/>
            </a:pPr>
            <a:endParaRPr lang="es-ES" dirty="0" smtClean="0"/>
          </a:p>
          <a:p>
            <a:pPr>
              <a:buFont typeface="Arial" pitchFamily="34" charset="0"/>
              <a:buChar char="•"/>
            </a:pPr>
            <a:endParaRPr lang="es-ES" dirty="0" smtClean="0"/>
          </a:p>
          <a:p>
            <a:pPr>
              <a:buFont typeface="Arial" pitchFamily="34" charset="0"/>
              <a:buChar char="•"/>
            </a:pPr>
            <a:endParaRPr lang="es-ES" dirty="0" smtClean="0"/>
          </a:p>
        </p:txBody>
      </p:sp>
    </p:spTree>
  </p:cSld>
  <p:clrMapOvr>
    <a:masterClrMapping/>
  </p:clrMapOvr>
  <p:transition advClick="0" advTm="24000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17</a:t>
            </a:fld>
            <a:endParaRPr lang="es-AR" dirty="0"/>
          </a:p>
        </p:txBody>
      </p:sp>
      <p:pic>
        <p:nvPicPr>
          <p:cNvPr id="22530" name="Picture 2" descr="D:\fotos\expo baliero 2012\03052012(01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06944"/>
            <a:ext cx="7856299" cy="5893824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4000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18</a:t>
            </a:fld>
            <a:endParaRPr lang="es-AR" dirty="0"/>
          </a:p>
        </p:txBody>
      </p:sp>
      <p:pic>
        <p:nvPicPr>
          <p:cNvPr id="23554" name="Picture 2" descr="https://fbcdn-sphotos-b-a.akamaihd.net/hphotos-ak-frc3/v/t1.0-9/544781_567990049925277_398858473_n.jpg?oh=f482641513180a81ce77a181c2801399&amp;oe=5460A0D3&amp;__gda__=1417725324_b981fe2c6d421eb92f0731d2dda2b88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7132"/>
            <a:ext cx="7929618" cy="5947215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4000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19</a:t>
            </a:fld>
            <a:endParaRPr lang="es-AR" dirty="0"/>
          </a:p>
        </p:txBody>
      </p:sp>
      <p:pic>
        <p:nvPicPr>
          <p:cNvPr id="26626" name="Picture 2" descr="https://fbcdn-sphotos-e-a.akamaihd.net/hphotos-ak-xaf1/t1.0-9/1146494_574955279228754_894038510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3580"/>
            <a:ext cx="7977211" cy="598290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4000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20</a:t>
            </a:fld>
            <a:endParaRPr lang="es-AR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42855"/>
            <a:ext cx="8424000" cy="5608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 advTm="24000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922</TotalTime>
  <Words>320</Words>
  <Application>Microsoft Office PowerPoint</Application>
  <PresentationFormat>Presentación en pantalla (4:3)</PresentationFormat>
  <Paragraphs>68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sec1_comunicaciones</dc:creator>
  <cp:lastModifiedBy>Carlos</cp:lastModifiedBy>
  <cp:revision>57</cp:revision>
  <dcterms:created xsi:type="dcterms:W3CDTF">2014-07-04T18:52:24Z</dcterms:created>
  <dcterms:modified xsi:type="dcterms:W3CDTF">2014-08-18T23:59:09Z</dcterms:modified>
</cp:coreProperties>
</file>